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266" r:id="rId5"/>
    <p:sldId id="290" r:id="rId6"/>
    <p:sldId id="289" r:id="rId7"/>
    <p:sldId id="297" r:id="rId8"/>
    <p:sldId id="292" r:id="rId9"/>
    <p:sldId id="293" r:id="rId10"/>
    <p:sldId id="296" r:id="rId11"/>
    <p:sldId id="294" r:id="rId12"/>
    <p:sldId id="315" r:id="rId13"/>
    <p:sldId id="305" r:id="rId14"/>
    <p:sldId id="299" r:id="rId15"/>
    <p:sldId id="300" r:id="rId16"/>
    <p:sldId id="301" r:id="rId17"/>
    <p:sldId id="302" r:id="rId18"/>
    <p:sldId id="310" r:id="rId19"/>
    <p:sldId id="316" r:id="rId20"/>
    <p:sldId id="309" r:id="rId21"/>
    <p:sldId id="318" r:id="rId22"/>
    <p:sldId id="311" r:id="rId23"/>
    <p:sldId id="312" r:id="rId24"/>
    <p:sldId id="314" r:id="rId25"/>
    <p:sldId id="313" r:id="rId26"/>
    <p:sldId id="298" r:id="rId27"/>
  </p:sldIdLst>
  <p:sldSz cx="12192000" cy="6858000"/>
  <p:notesSz cx="6797675" cy="9926638"/>
  <p:defaultTextStyle>
    <a:defPPr rtl="0">
      <a:defRPr lang="pl-P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FD0E3D3A-B68D-40DB-B2FE-DED66EC9E3A8}">
          <p14:sldIdLst>
            <p14:sldId id="266"/>
            <p14:sldId id="290"/>
            <p14:sldId id="289"/>
          </p14:sldIdLst>
        </p14:section>
        <p14:section name="Sekcja podsumowania" id="{033D5B98-D4E2-4A0B-8B93-96D419BBCD05}">
          <p14:sldIdLst>
            <p14:sldId id="297"/>
          </p14:sldIdLst>
        </p14:section>
        <p14:section name=" " id="{7FB32440-2231-459F-8EAD-E7AA3228E30C}">
          <p14:sldIdLst>
            <p14:sldId id="292"/>
          </p14:sldIdLst>
        </p14:section>
        <p14:section name=" " id="{A63FA140-C41A-4201-AA5A-B74352850A1A}">
          <p14:sldIdLst>
            <p14:sldId id="293"/>
          </p14:sldIdLst>
        </p14:section>
        <p14:section name=" " id="{851815B1-40C6-4641-A8B1-019349D5D5D5}">
          <p14:sldIdLst>
            <p14:sldId id="296"/>
          </p14:sldIdLst>
        </p14:section>
        <p14:section name=" " id="{6B195636-8DC1-4C16-8FD7-B2A4339F085D}">
          <p14:sldIdLst>
            <p14:sldId id="294"/>
          </p14:sldIdLst>
        </p14:section>
        <p14:section name="Sekcja a" id="{1C488481-5035-4D9E-A093-04A0C6191557}">
          <p14:sldIdLst>
            <p14:sldId id="315"/>
          </p14:sldIdLst>
        </p14:section>
        <p14:section name="Sekcja podsumowania" id="{BCEB5368-EF72-4581-BB89-2E7464EE3325}">
          <p14:sldIdLst>
            <p14:sldId id="305"/>
          </p14:sldIdLst>
        </p14:section>
        <p14:section name=" " id="{3CD23846-0E2E-4693-8A4A-B385E0407F15}">
          <p14:sldIdLst>
            <p14:sldId id="299"/>
          </p14:sldIdLst>
        </p14:section>
        <p14:section name=" " id="{DDE81119-2EA0-4DAD-8074-B7E55212B244}">
          <p14:sldIdLst>
            <p14:sldId id="300"/>
          </p14:sldIdLst>
        </p14:section>
        <p14:section name=" " id="{C0F7BDD9-6ECF-452F-A9BC-B5B1C69C1EB0}">
          <p14:sldIdLst>
            <p14:sldId id="301"/>
          </p14:sldIdLst>
        </p14:section>
        <p14:section name=" " id="{E414BE12-307C-471B-81AF-4D928ABC39FC}">
          <p14:sldIdLst>
            <p14:sldId id="302"/>
          </p14:sldIdLst>
        </p14:section>
        <p14:section name="Sekcja b" id="{7B31855B-CFA5-4ADD-8E3B-F2CF4B6977E9}">
          <p14:sldIdLst>
            <p14:sldId id="310"/>
            <p14:sldId id="316"/>
            <p14:sldId id="309"/>
            <p14:sldId id="318"/>
            <p14:sldId id="311"/>
            <p14:sldId id="312"/>
            <p14:sldId id="314"/>
            <p14:sldId id="313"/>
            <p14:sldId id="29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31A"/>
    <a:srgbClr val="1A6984"/>
    <a:srgbClr val="012A3D"/>
    <a:srgbClr val="052331"/>
    <a:srgbClr val="00123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90" y="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05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7EAB932-A1A6-4A03-B338-53E8C7FEFCD4}" type="datetime1">
              <a:rPr lang="pl-PL" smtClean="0"/>
              <a:pPr rtl="0"/>
              <a:t>25.07.2023</a:t>
            </a:fld>
            <a:endParaRPr lang="pl-PL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4C531EA-3B14-40B9-94EF-FFD37E10845B}" type="slidenum">
              <a:rPr lang="pl-PL" smtClean="0"/>
              <a:pPr rtl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531907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noProof="0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BB1870-390F-4133-AA44-0216D05710AB}" type="datetime1">
              <a:rPr lang="pl-PL" smtClean="0"/>
              <a:pPr/>
              <a:t>25.07.2023</a:t>
            </a:fld>
            <a:endParaRPr lang="pl-PL" dirty="0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l-PL" noProof="0" dirty="0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l-PL" noProof="0" dirty="0"/>
              <a:t>Kliknij, aby edytować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733D7A2-C585-48BF-BF8C-C21FDC051F77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37266203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733D7A2-C585-48BF-BF8C-C21FDC051F77}" type="slidenum">
              <a:rPr lang="pl-PL" smtClean="0"/>
              <a:pPr rtl="0"/>
              <a:t>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13332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EB040C8-62D2-4EA7-B200-D3B8C06AAFD8}" type="slidenum">
              <a:rPr lang="pl-PL" smtClean="0"/>
              <a:pPr rtl="0"/>
              <a:t>13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094850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EB040C8-62D2-4EA7-B200-D3B8C06AAFD8}" type="slidenum">
              <a:rPr lang="pl-PL" smtClean="0"/>
              <a:pPr rtl="0"/>
              <a:t>14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917185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EB040C8-62D2-4EA7-B200-D3B8C06AAFD8}" type="slidenum">
              <a:rPr lang="pl-PL" smtClean="0"/>
              <a:pPr rtl="0"/>
              <a:t>23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35616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EB040C8-62D2-4EA7-B200-D3B8C06AAFD8}" type="slidenum">
              <a:rPr lang="pl-PL" smtClean="0"/>
              <a:pPr rtl="0"/>
              <a:t>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1127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EB040C8-62D2-4EA7-B200-D3B8C06AAFD8}" type="slidenum">
              <a:rPr lang="pl-PL" smtClean="0"/>
              <a:pPr rtl="0"/>
              <a:t>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64962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EB040C8-62D2-4EA7-B200-D3B8C06AAFD8}" type="slidenum">
              <a:rPr lang="pl-PL" smtClean="0"/>
              <a:pPr rtl="0"/>
              <a:t>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323997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EB040C8-62D2-4EA7-B200-D3B8C06AAFD8}" type="slidenum">
              <a:rPr lang="pl-PL" smtClean="0"/>
              <a:pPr rtl="0"/>
              <a:t>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644499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EB040C8-62D2-4EA7-B200-D3B8C06AAFD8}" type="slidenum">
              <a:rPr lang="pl-PL" smtClean="0"/>
              <a:pPr rtl="0"/>
              <a:t>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823524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EB040C8-62D2-4EA7-B200-D3B8C06AAFD8}" type="slidenum">
              <a:rPr lang="pl-PL" smtClean="0"/>
              <a:pPr rtl="0"/>
              <a:t>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299573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EB040C8-62D2-4EA7-B200-D3B8C06AAFD8}" type="slidenum">
              <a:rPr lang="pl-PL" smtClean="0"/>
              <a:pPr rtl="0"/>
              <a:t>11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630356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EB040C8-62D2-4EA7-B200-D3B8C06AAFD8}" type="slidenum">
              <a:rPr lang="pl-PL" smtClean="0"/>
              <a:pPr rtl="0"/>
              <a:t>12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91446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rtlCol="0"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 rtlCol="0"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l-PL" noProof="0"/>
              <a:t>Kliknij, aby edytować styl wzorca podtytułu</a:t>
            </a:r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A5A70444-AC2C-4128-A6A5-01FFF80FBED6}" type="datetime1">
              <a:rPr lang="pl-PL" smtClean="0"/>
              <a:pPr/>
              <a:t>25.07.2023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 rtlCol="0"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pPr rtl="0"/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69E57DC2-970A-4B3E-BB1C-7A09969E49DF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  <p:grpSp>
        <p:nvGrpSpPr>
          <p:cNvPr id="7" name="Grupa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Dowolny kształt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Dowolny kształt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 rtlCol="0"/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5FFE2A0-6E2D-4FA1-93B1-9E3CF11F7C9C}" type="datetime1">
              <a:rPr lang="pl-PL" smtClean="0"/>
              <a:pPr/>
              <a:t>25.07.2023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 rtlCol="0"/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494EAE8-A8BB-4312-BE6A-6C9FC4558245}" type="datetime1">
              <a:rPr lang="pl-PL" smtClean="0"/>
              <a:pPr/>
              <a:t>25.07.2023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6CE0383-E545-477E-895A-3BD60095888A}" type="datetime1">
              <a:rPr lang="pl-PL" smtClean="0"/>
              <a:pPr/>
              <a:t>25.07.2023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rtlCol="0"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 rtlCol="0"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45D9716-7AE3-4B96-9591-4B6FBCE9FD13}" type="datetime1">
              <a:rPr lang="pl-PL" smtClean="0"/>
              <a:pPr/>
              <a:t>25.07.2023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 rtlCol="0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69E57DC2-970A-4B3E-BB1C-7A09969E49DF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  <p:sp>
        <p:nvSpPr>
          <p:cNvPr id="7" name="Dowolny kształt 6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6BD5DDA-6A8F-4087-AAB7-10B2C7B8994E}" type="datetime1">
              <a:rPr lang="pl-PL" smtClean="0"/>
              <a:pPr/>
              <a:t>25.07.2023</a:t>
            </a:fld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rtlCol="0"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rtlCol="0"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7DF8C07-3AB7-4EE2-B48F-FAFF67C6F89A}" type="datetime1">
              <a:rPr lang="pl-PL" smtClean="0"/>
              <a:pPr/>
              <a:t>25.07.2023</a:t>
            </a:fld>
            <a:endParaRPr lang="pl-PL" dirty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49BEEA8-3C95-409D-A555-F649E1DA440A}" type="datetime1">
              <a:rPr lang="pl-PL" smtClean="0"/>
              <a:pPr/>
              <a:t>25.07.2023</a:t>
            </a:fld>
            <a:endParaRPr lang="pl-PL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23961D5-F4C8-4CDA-BBDE-4BBDE9B43CE2}" type="datetime1">
              <a:rPr lang="pl-PL" smtClean="0"/>
              <a:pPr/>
              <a:t>25.07.2023</a:t>
            </a:fld>
            <a:endParaRPr lang="pl-PL" dirty="0"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rtlCol="0"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 rtlCol="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 rtlCol="0"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B2770CD-5BE6-4AB6-AB0F-6927BF0B2C8F}" type="datetime1">
              <a:rPr lang="pl-PL" smtClean="0"/>
              <a:pPr/>
              <a:t>25.07.2023</a:t>
            </a:fld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69E57DC2-970A-4B3E-BB1C-7A09969E49DF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  <p:sp>
        <p:nvSpPr>
          <p:cNvPr id="9" name="Prostokąt 8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rtlCol="0"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Obraz — symbol zastępczy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 rtlCol="0"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21DA4B4-DC32-4659-9664-3D47F6C89A21}" type="datetime1">
              <a:rPr lang="pl-PL" smtClean="0"/>
              <a:pPr/>
              <a:t>25.07.2023</a:t>
            </a:fld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69E57DC2-970A-4B3E-BB1C-7A09969E49DF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  <p:sp>
        <p:nvSpPr>
          <p:cNvPr id="9" name="Prostokąt 8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pl-PL" noProof="0" dirty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-PL" noProof="0" dirty="0"/>
              <a:t>Kliknij, aby edytować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AB422AE4-DE56-4ABF-BAB7-6B82417C807D}" type="datetime1">
              <a:rPr lang="pl-PL" smtClean="0"/>
              <a:pPr/>
              <a:t>25.07.2023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pPr rtl="0"/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pPr rtl="0"/>
            <a:fld id="{69E57DC2-970A-4B3E-BB1C-7A09969E49DF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  <p:sp>
        <p:nvSpPr>
          <p:cNvPr id="9" name="Prostokąt 8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17.png"/><Relationship Id="rId7" Type="http://schemas.openxmlformats.org/officeDocument/2006/relationships/slide" Target="slide12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slide" Target="slide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8.png"/><Relationship Id="rId7" Type="http://schemas.openxmlformats.org/officeDocument/2006/relationships/slide" Target="slide6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3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rostokąt 47">
            <a:extLst>
              <a:ext uri="{FF2B5EF4-FFF2-40B4-BE49-F238E27FC236}">
                <a16:creationId xmlns:a16="http://schemas.microsoft.com/office/drawing/2014/main" id="{56C94072-1B34-48FB-9A9C-5A9A0FFC8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pic>
        <p:nvPicPr>
          <p:cNvPr id="23" name="Obraz 22" descr="ekstremalne zbliżenie grafiki przedstawiającej wykres liniowy">
            <a:extLst>
              <a:ext uri="{FF2B5EF4-FFF2-40B4-BE49-F238E27FC236}">
                <a16:creationId xmlns:a16="http://schemas.microsoft.com/office/drawing/2014/main" id="{B38A25AE-7B44-4EC1-BC0C-CF0FFF0367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00"/>
          <a:stretch/>
        </p:blipFill>
        <p:spPr>
          <a:xfrm>
            <a:off x="0" y="8389"/>
            <a:ext cx="12200389" cy="6874778"/>
          </a:xfrm>
          <a:prstGeom prst="rect">
            <a:avLst/>
          </a:prstGeom>
        </p:spPr>
      </p:pic>
      <p:sp>
        <p:nvSpPr>
          <p:cNvPr id="52" name="Dowolny kształt: Kształt 51">
            <a:extLst>
              <a:ext uri="{FF2B5EF4-FFF2-40B4-BE49-F238E27FC236}">
                <a16:creationId xmlns:a16="http://schemas.microsoft.com/office/drawing/2014/main" id="{A5019358-4900-4555-99FF-EF6AE90B8E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5670146" y="3710250"/>
            <a:ext cx="2131466" cy="1830903"/>
          </a:xfrm>
          <a:custGeom>
            <a:avLst/>
            <a:gdLst>
              <a:gd name="connsiteX0" fmla="*/ 2308583 w 2308583"/>
              <a:gd name="connsiteY0" fmla="*/ 1983044 h 1983044"/>
              <a:gd name="connsiteX1" fmla="*/ 462 w 2308583"/>
              <a:gd name="connsiteY1" fmla="*/ 1983044 h 1983044"/>
              <a:gd name="connsiteX2" fmla="*/ 0 w 2308583"/>
              <a:gd name="connsiteY2" fmla="*/ 1711185 h 1983044"/>
              <a:gd name="connsiteX3" fmla="*/ 2022607 w 2308583"/>
              <a:gd name="connsiteY3" fmla="*/ 1712117 h 1983044"/>
              <a:gd name="connsiteX4" fmla="*/ 2022607 w 2308583"/>
              <a:gd name="connsiteY4" fmla="*/ 0 h 1983044"/>
              <a:gd name="connsiteX5" fmla="*/ 2308583 w 2308583"/>
              <a:gd name="connsiteY5" fmla="*/ 0 h 198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8583" h="1983044">
                <a:moveTo>
                  <a:pt x="2308583" y="1983044"/>
                </a:moveTo>
                <a:lnTo>
                  <a:pt x="462" y="1983044"/>
                </a:lnTo>
                <a:cubicBezTo>
                  <a:pt x="-462" y="1889214"/>
                  <a:pt x="923" y="1805015"/>
                  <a:pt x="0" y="1711185"/>
                </a:cubicBezTo>
                <a:lnTo>
                  <a:pt x="2022607" y="1712117"/>
                </a:lnTo>
                <a:lnTo>
                  <a:pt x="2022607" y="0"/>
                </a:lnTo>
                <a:lnTo>
                  <a:pt x="2308583" y="0"/>
                </a:lnTo>
                <a:close/>
              </a:path>
            </a:pathLst>
          </a:custGeom>
          <a:solidFill>
            <a:srgbClr val="FFFFFF">
              <a:alpha val="70000"/>
            </a:srgb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50" name="Prostokąt 49">
            <a:extLst>
              <a:ext uri="{FF2B5EF4-FFF2-40B4-BE49-F238E27FC236}">
                <a16:creationId xmlns:a16="http://schemas.microsoft.com/office/drawing/2014/main" id="{1D5941F3-0256-4E90-BBBC-5A6EDEB8E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38004" y="4166755"/>
            <a:ext cx="5607908" cy="2040066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9347C47-EF1D-4B02-906B-219155AD8D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98010" y="4397525"/>
            <a:ext cx="5875722" cy="1476462"/>
          </a:xfrm>
        </p:spPr>
        <p:txBody>
          <a:bodyPr rtlCol="0">
            <a:normAutofit fontScale="90000"/>
          </a:bodyPr>
          <a:lstStyle/>
          <a:p>
            <a:pPr algn="l"/>
            <a:r>
              <a:rPr lang="pl-PL" sz="4400" dirty="0">
                <a:solidFill>
                  <a:srgbClr val="FFFFFF"/>
                </a:solidFill>
              </a:rPr>
              <a:t>ESREL 2024</a:t>
            </a:r>
            <a:br>
              <a:rPr lang="pl-PL" sz="3600" dirty="0">
                <a:solidFill>
                  <a:srgbClr val="FFFFFF"/>
                </a:solidFill>
              </a:rPr>
            </a:br>
            <a:r>
              <a:rPr lang="en-US" sz="2200" dirty="0">
                <a:solidFill>
                  <a:schemeClr val="bg1"/>
                </a:solidFill>
              </a:rPr>
              <a:t>European Safety and Reliability Conference</a:t>
            </a:r>
            <a:r>
              <a:rPr lang="pl-PL" sz="2200">
                <a:solidFill>
                  <a:schemeClr val="bg1"/>
                </a:solidFill>
              </a:rPr>
              <a:t> 23-27 </a:t>
            </a:r>
            <a:r>
              <a:rPr lang="pl-PL" sz="2200" dirty="0">
                <a:solidFill>
                  <a:schemeClr val="bg1"/>
                </a:solidFill>
              </a:rPr>
              <a:t>June 2024   </a:t>
            </a:r>
            <a:br>
              <a:rPr lang="pl-PL" sz="4000" dirty="0">
                <a:solidFill>
                  <a:srgbClr val="FFFFFF"/>
                </a:solidFill>
              </a:rPr>
            </a:br>
            <a:endParaRPr lang="pl-PL" sz="3600" dirty="0">
              <a:solidFill>
                <a:srgbClr val="FFFFFF"/>
              </a:solidFill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6A0527F-C5FD-4E9B-9F21-5D1FBA3131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98010" y="5541153"/>
            <a:ext cx="5268177" cy="531866"/>
          </a:xfrm>
        </p:spPr>
        <p:txBody>
          <a:bodyPr rtlCol="0">
            <a:normAutofit/>
          </a:bodyPr>
          <a:lstStyle/>
          <a:p>
            <a:pPr algn="l" rtl="0">
              <a:spcAft>
                <a:spcPts val="600"/>
              </a:spcAft>
            </a:pPr>
            <a:r>
              <a:rPr lang="pl-PL" sz="2000" dirty="0">
                <a:solidFill>
                  <a:srgbClr val="FFFFFF"/>
                </a:solidFill>
              </a:rPr>
              <a:t>CRACOW, POLAND</a:t>
            </a:r>
          </a:p>
        </p:txBody>
      </p:sp>
    </p:spTree>
    <p:extLst>
      <p:ext uri="{BB962C8B-B14F-4D97-AF65-F5344CB8AC3E}">
        <p14:creationId xmlns:p14="http://schemas.microsoft.com/office/powerpoint/2010/main" val="745576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3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5" name="Powiększenie z podsumowaniem 4">
                <a:extLst>
                  <a:ext uri="{FF2B5EF4-FFF2-40B4-BE49-F238E27FC236}">
                    <a16:creationId xmlns:a16="http://schemas.microsoft.com/office/drawing/2014/main" id="{9CB137E7-C80E-43BF-B1C6-5A0E6FA4B93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3296838"/>
                  </p:ext>
                </p:extLst>
              </p:nvPr>
            </p:nvGraphicFramePr>
            <p:xfrm>
              <a:off x="263972" y="1485900"/>
              <a:ext cx="12095129" cy="5278583"/>
            </p:xfrm>
            <a:graphic>
              <a:graphicData uri="http://schemas.microsoft.com/office/powerpoint/2016/summaryzoom">
                <psuz:summaryZm>
                  <psuz:summaryZmObj sectionId="{3CD23846-0E2E-4693-8A4A-B385E0407F15}" offsetFactorX="-785">
                    <psuz:zmPr id="{A04C0286-4EA5-4E0D-8B4A-6D36BE7E12E8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712372" y="184751"/>
                          <a:ext cx="4222865" cy="237536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DDE81119-2EA0-4DAD-8074-B7E55212B244}">
                    <psuz:zmPr id="{A09A50E0-AF5B-42FF-8B63-D10761DD86E6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6126743" y="184751"/>
                          <a:ext cx="4222865" cy="237536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C0F7BDD9-6ECF-452F-A9BC-B5B1C69C1EB0}">
                    <psuz:zmPr id="{B4AA8AA5-61BF-4A31-A7B6-6E43DD438888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745521" y="2718470"/>
                          <a:ext cx="4222865" cy="237536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E414BE12-307C-471B-81AF-4D928ABC39FC}">
                    <psuz:zmPr id="{ADC2C36E-79EC-4D84-B8C1-4DC4AF899263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6126743" y="2718470"/>
                          <a:ext cx="4222865" cy="237536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5" name="Powiększenie z podsumowaniem 4">
                <a:extLst>
                  <a:ext uri="{FF2B5EF4-FFF2-40B4-BE49-F238E27FC236}">
                    <a16:creationId xmlns:a16="http://schemas.microsoft.com/office/drawing/2014/main" id="{9CB137E7-C80E-43BF-B1C6-5A0E6FA4B938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263972" y="1485900"/>
                <a:ext cx="12095129" cy="5278583"/>
                <a:chOff x="263972" y="1485900"/>
                <a:chExt cx="12095129" cy="5278583"/>
              </a:xfrm>
            </p:grpSpPr>
            <p:pic>
              <p:nvPicPr>
                <p:cNvPr id="3" name="Obraz 3">
                  <a:hlinkClick r:id="rId6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976344" y="1670651"/>
                  <a:ext cx="4222865" cy="237536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4" name="Obraz 4">
                  <a:hlinkClick r:id="rId7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390715" y="1670651"/>
                  <a:ext cx="4222865" cy="237536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6" name="Obraz 6">
                  <a:hlinkClick r:id="rId8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009493" y="4204370"/>
                  <a:ext cx="4222865" cy="237536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7" name="Obraz 7">
                  <a:hlinkClick r:id="rId9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390715" y="4204370"/>
                  <a:ext cx="4222865" cy="237536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  <p:sp>
        <p:nvSpPr>
          <p:cNvPr id="2" name="Tytuł 1">
            <a:extLst>
              <a:ext uri="{FF2B5EF4-FFF2-40B4-BE49-F238E27FC236}">
                <a16:creationId xmlns:a16="http://schemas.microsoft.com/office/drawing/2014/main" id="{AFD5504F-9BE9-4B5B-9BAC-51063EB2D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119" y="457201"/>
            <a:ext cx="11533909" cy="1485900"/>
          </a:xfrm>
        </p:spPr>
        <p:txBody>
          <a:bodyPr>
            <a:normAutofit/>
          </a:bodyPr>
          <a:lstStyle/>
          <a:p>
            <a:r>
              <a:rPr lang="pl-PL" sz="4000" dirty="0">
                <a:solidFill>
                  <a:schemeClr val="bg1"/>
                </a:solidFill>
              </a:rPr>
              <a:t>NOTABLE LANDMARKS WORTH VISITING OUTSIDE THE CITY OF CRACOW</a:t>
            </a:r>
          </a:p>
        </p:txBody>
      </p:sp>
    </p:spTree>
    <p:extLst>
      <p:ext uri="{BB962C8B-B14F-4D97-AF65-F5344CB8AC3E}">
        <p14:creationId xmlns:p14="http://schemas.microsoft.com/office/powerpoint/2010/main" val="12793506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3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D4068E1-33AC-4045-B5B9-F1A068752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91" y="87840"/>
            <a:ext cx="11887200" cy="665718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4CA40620-8485-4E4F-A230-AB4651ED1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084" y="239115"/>
            <a:ext cx="2203643" cy="643988"/>
          </a:xfrm>
          <a:noFill/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wrap="square" rtlCol="0">
            <a:normAutofit fontScale="90000"/>
          </a:bodyPr>
          <a:lstStyle/>
          <a:p>
            <a:r>
              <a:rPr lang="pl-PL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50910538-523D-4501-B369-E9770034813E}"/>
              </a:ext>
            </a:extLst>
          </p:cNvPr>
          <p:cNvSpPr txBox="1"/>
          <p:nvPr/>
        </p:nvSpPr>
        <p:spPr>
          <a:xfrm>
            <a:off x="6441593" y="239115"/>
            <a:ext cx="56257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chemeClr val="bg1"/>
                </a:solidFill>
              </a:rPr>
              <a:t>SALT MINE IN WIELICZKA</a:t>
            </a:r>
          </a:p>
        </p:txBody>
      </p:sp>
    </p:spTree>
    <p:extLst>
      <p:ext uri="{BB962C8B-B14F-4D97-AF65-F5344CB8AC3E}">
        <p14:creationId xmlns:p14="http://schemas.microsoft.com/office/powerpoint/2010/main" val="4273088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3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445228A-0836-48F1-BCDD-DDBB31FED4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5970" y="1009242"/>
            <a:ext cx="5929533" cy="452761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4CA40620-8485-4E4F-A230-AB4651ED1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084" y="239115"/>
            <a:ext cx="2203643" cy="643988"/>
          </a:xfrm>
          <a:noFill/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wrap="square" rtlCol="0">
            <a:normAutofit fontScale="90000"/>
          </a:bodyPr>
          <a:lstStyle/>
          <a:p>
            <a:r>
              <a:rPr lang="pl-PL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50910538-523D-4501-B369-E9770034813E}"/>
              </a:ext>
            </a:extLst>
          </p:cNvPr>
          <p:cNvSpPr txBox="1"/>
          <p:nvPr/>
        </p:nvSpPr>
        <p:spPr>
          <a:xfrm>
            <a:off x="295180" y="112976"/>
            <a:ext cx="11897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chemeClr val="bg1"/>
                </a:solidFill>
              </a:rPr>
              <a:t>ZAKOPANE - KRUPÓWKI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628A0C11-909F-41CB-A81C-20EDE32509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499" y="1009242"/>
            <a:ext cx="5929533" cy="4514182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663A9B54-D961-4F9D-962F-B2F6667E84B4}"/>
              </a:ext>
            </a:extLst>
          </p:cNvPr>
          <p:cNvSpPr txBox="1"/>
          <p:nvPr/>
        </p:nvSpPr>
        <p:spPr>
          <a:xfrm>
            <a:off x="177174" y="5847895"/>
            <a:ext cx="11897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chemeClr val="bg1"/>
                </a:solidFill>
              </a:rPr>
              <a:t>TASTING FOOD, TASTING WINE.</a:t>
            </a:r>
          </a:p>
        </p:txBody>
      </p:sp>
    </p:spTree>
    <p:extLst>
      <p:ext uri="{BB962C8B-B14F-4D97-AF65-F5344CB8AC3E}">
        <p14:creationId xmlns:p14="http://schemas.microsoft.com/office/powerpoint/2010/main" val="41170988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3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B291C4A-AD75-4E89-818B-A72F5AD58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91" y="145472"/>
            <a:ext cx="11918373" cy="6561983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4CA40620-8485-4E4F-A230-AB4651ED1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084" y="239115"/>
            <a:ext cx="2203643" cy="643988"/>
          </a:xfrm>
          <a:noFill/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wrap="square" rtlCol="0">
            <a:normAutofit fontScale="90000"/>
          </a:bodyPr>
          <a:lstStyle/>
          <a:p>
            <a:r>
              <a:rPr lang="pl-PL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50910538-523D-4501-B369-E9770034813E}"/>
              </a:ext>
            </a:extLst>
          </p:cNvPr>
          <p:cNvSpPr txBox="1"/>
          <p:nvPr/>
        </p:nvSpPr>
        <p:spPr>
          <a:xfrm>
            <a:off x="6847609" y="175217"/>
            <a:ext cx="6021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/>
              <a:t>THE TATRA MOUNTAINS</a:t>
            </a:r>
          </a:p>
        </p:txBody>
      </p:sp>
    </p:spTree>
    <p:extLst>
      <p:ext uri="{BB962C8B-B14F-4D97-AF65-F5344CB8AC3E}">
        <p14:creationId xmlns:p14="http://schemas.microsoft.com/office/powerpoint/2010/main" val="8132933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3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CA40620-8485-4E4F-A230-AB4651ED1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084" y="239115"/>
            <a:ext cx="2203643" cy="643988"/>
          </a:xfrm>
          <a:noFill/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wrap="square" rtlCol="0">
            <a:normAutofit fontScale="90000"/>
          </a:bodyPr>
          <a:lstStyle/>
          <a:p>
            <a:r>
              <a:rPr lang="pl-PL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50910538-523D-4501-B369-E9770034813E}"/>
              </a:ext>
            </a:extLst>
          </p:cNvPr>
          <p:cNvSpPr txBox="1"/>
          <p:nvPr/>
        </p:nvSpPr>
        <p:spPr>
          <a:xfrm>
            <a:off x="270162" y="207166"/>
            <a:ext cx="116170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chemeClr val="bg1"/>
                </a:solidFill>
              </a:rPr>
              <a:t>THE GIEWONT </a:t>
            </a:r>
          </a:p>
          <a:p>
            <a:endParaRPr lang="pl-PL" sz="20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IN POLISH FOLKLORE THE MOUNTAIN IS ASSOCIATED WITH A LEGEND ABOUT </a:t>
            </a:r>
            <a:br>
              <a:rPr lang="pl-PL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A SLEEPING KNIGHT WHO WILL AWAKE WHEN POLAND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chemeClr val="bg1"/>
                </a:solidFill>
              </a:rPr>
              <a:t>IS IN DANGER</a:t>
            </a:r>
            <a:endParaRPr lang="pl-PL" sz="2400" b="1" dirty="0">
              <a:solidFill>
                <a:schemeClr val="bg1"/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77FE361C-91B0-42EC-A7CE-9DE1AE35C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4433" y="2135767"/>
            <a:ext cx="8103134" cy="435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4271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3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BE71892-ABFA-BD4E-6133-0060EB49D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57200"/>
            <a:ext cx="9601200" cy="1485900"/>
          </a:xfrm>
        </p:spPr>
        <p:txBody>
          <a:bodyPr>
            <a:normAutofit fontScale="90000"/>
          </a:bodyPr>
          <a:lstStyle/>
          <a:p>
            <a:pPr algn="ctr"/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</a:br>
            <a:r>
              <a:rPr lang="pl-PL" dirty="0">
                <a:solidFill>
                  <a:schemeClr val="bg1"/>
                </a:solidFill>
              </a:rPr>
              <a:t>ESREL 2024 </a:t>
            </a:r>
            <a:r>
              <a:rPr lang="en-US" dirty="0">
                <a:solidFill>
                  <a:schemeClr val="bg1"/>
                </a:solidFill>
              </a:rPr>
              <a:t>CONFERENCE ITEMS</a:t>
            </a:r>
            <a:r>
              <a:rPr lang="pl-PL" dirty="0">
                <a:solidFill>
                  <a:schemeClr val="bg1"/>
                </a:solidFill>
              </a:rPr>
              <a:t>: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 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* KEYNOTE SPEECHES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*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pl-PL" dirty="0">
                <a:solidFill>
                  <a:schemeClr val="bg1"/>
                </a:solidFill>
              </a:rPr>
              <a:t>SPECIAL S</a:t>
            </a:r>
            <a:r>
              <a:rPr lang="en-US" dirty="0">
                <a:solidFill>
                  <a:schemeClr val="bg1"/>
                </a:solidFill>
              </a:rPr>
              <a:t>ESSIONS</a:t>
            </a:r>
            <a:br>
              <a:rPr lang="pl-PL" dirty="0">
                <a:solidFill>
                  <a:schemeClr val="bg1"/>
                </a:solidFill>
              </a:rPr>
            </a:br>
            <a:r>
              <a:rPr kumimoji="0" lang="pl-PL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* </a:t>
            </a:r>
            <a:r>
              <a:rPr lang="en-US" dirty="0">
                <a:solidFill>
                  <a:schemeClr val="bg1"/>
                </a:solidFill>
              </a:rPr>
              <a:t>REGULAR </a:t>
            </a:r>
            <a:r>
              <a:rPr lang="pl-PL" dirty="0">
                <a:solidFill>
                  <a:schemeClr val="bg1"/>
                </a:solidFill>
              </a:rPr>
              <a:t>S</a:t>
            </a:r>
            <a:r>
              <a:rPr lang="en-US" dirty="0">
                <a:solidFill>
                  <a:schemeClr val="bg1"/>
                </a:solidFill>
              </a:rPr>
              <a:t>ESSIONS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prstClr val="white"/>
                </a:solidFill>
              </a:rPr>
              <a:t>* WORKSHOPS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87946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3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BE71892-ABFA-BD4E-6133-0060EB49D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586142"/>
            <a:ext cx="9601200" cy="1228016"/>
          </a:xfrm>
        </p:spPr>
        <p:txBody>
          <a:bodyPr>
            <a:normAutofit fontScale="90000"/>
          </a:bodyPr>
          <a:lstStyle/>
          <a:p>
            <a:pPr algn="ctr"/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</a:b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ESREL 2024 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OCIAL EVENTS</a:t>
            </a: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:</a:t>
            </a:r>
            <a:b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</a:br>
            <a:b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</a:br>
            <a:b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</a:b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* </a:t>
            </a:r>
            <a:r>
              <a:rPr kumimoji="0" lang="pl-PL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Reception</a:t>
            </a:r>
            <a:r>
              <a:rPr lang="pl-PL" sz="4000" cap="none" dirty="0">
                <a:solidFill>
                  <a:prstClr val="white"/>
                </a:solidFill>
                <a:latin typeface="Franklin Gothic Book"/>
              </a:rPr>
              <a:t>, </a:t>
            </a: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23rd </a:t>
            </a:r>
            <a:r>
              <a:rPr kumimoji="0" lang="pl-PL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June</a:t>
            </a:r>
            <a:b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</a:br>
            <a:b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</a:b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*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 </a:t>
            </a:r>
            <a:r>
              <a:rPr kumimoji="0" lang="pl-PL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Visiting</a:t>
            </a: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 SALT MINE WIELICZKA, 24th </a:t>
            </a:r>
            <a:r>
              <a:rPr lang="pl-PL" sz="4000" cap="none" dirty="0">
                <a:solidFill>
                  <a:prstClr val="white"/>
                </a:solidFill>
                <a:latin typeface="Franklin Gothic Book"/>
              </a:rPr>
              <a:t>J</a:t>
            </a:r>
            <a:r>
              <a:rPr kumimoji="0" lang="pl-PL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une</a:t>
            </a:r>
            <a:b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</a:b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  </a:t>
            </a:r>
            <a:b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</a:b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*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 </a:t>
            </a:r>
            <a:r>
              <a:rPr kumimoji="0" lang="pl-PL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Visiting</a:t>
            </a: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 WAWEL ROYAL CASTLE and Gala Dinner, 25th </a:t>
            </a:r>
            <a:r>
              <a:rPr kumimoji="0" lang="pl-PL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June</a:t>
            </a:r>
            <a:b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</a:br>
            <a:b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</a:b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*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 </a:t>
            </a:r>
            <a:r>
              <a:rPr kumimoji="0" lang="pl-PL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Farewell</a:t>
            </a:r>
            <a:r>
              <a:rPr lang="pl-PL" sz="4000" cap="none" dirty="0">
                <a:solidFill>
                  <a:prstClr val="white"/>
                </a:solidFill>
                <a:latin typeface="Franklin Gothic Book"/>
              </a:rPr>
              <a:t> Party, 27th </a:t>
            </a:r>
            <a:r>
              <a:rPr lang="pl-PL" sz="4000" cap="none" dirty="0" err="1">
                <a:solidFill>
                  <a:prstClr val="white"/>
                </a:solidFill>
                <a:latin typeface="Franklin Gothic Book"/>
              </a:rPr>
              <a:t>June</a:t>
            </a: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 </a:t>
            </a:r>
            <a:b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</a:br>
            <a:b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</a:b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* </a:t>
            </a:r>
            <a:r>
              <a:rPr kumimoji="0" lang="pl-PL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Coffee</a:t>
            </a: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 </a:t>
            </a:r>
            <a:r>
              <a:rPr kumimoji="0" lang="pl-PL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Breakes</a:t>
            </a: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 and </a:t>
            </a:r>
            <a:r>
              <a:rPr kumimoji="0" lang="pl-PL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Lunches</a:t>
            </a: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, 24th-27th June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915170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3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EE1394B-76C7-5909-6324-B8B386BB1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893618"/>
            <a:ext cx="9601200" cy="1485900"/>
          </a:xfrm>
        </p:spPr>
        <p:txBody>
          <a:bodyPr>
            <a:normAutofit fontScale="90000"/>
          </a:bodyPr>
          <a:lstStyle/>
          <a:p>
            <a:pPr algn="ctr"/>
            <a:r>
              <a:rPr kumimoji="0" lang="pl-PL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Post ESREL 2024 Workshop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ITEMS</a:t>
            </a:r>
            <a:r>
              <a:rPr kumimoji="0" lang="pl-PL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: </a:t>
            </a:r>
            <a:br>
              <a:rPr kumimoji="0" lang="pl-PL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</a:br>
            <a:r>
              <a:rPr kumimoji="0" lang="pl-PL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28-30 </a:t>
            </a:r>
            <a:r>
              <a:rPr kumimoji="0" lang="pl-PL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June</a:t>
            </a:r>
            <a:r>
              <a:rPr kumimoji="0" lang="pl-PL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 2024</a:t>
            </a:r>
            <a:br>
              <a:rPr kumimoji="0" lang="pl-PL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</a:br>
            <a:b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</a:br>
            <a:r>
              <a:rPr kumimoji="0" lang="pl-PL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* </a:t>
            </a: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TRAINING COURSES </a:t>
            </a:r>
            <a:b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</a:br>
            <a:r>
              <a:rPr kumimoji="0" lang="pl-PL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* </a:t>
            </a:r>
            <a:r>
              <a:rPr lang="pl-PL" cap="none" dirty="0">
                <a:solidFill>
                  <a:schemeClr val="bg1"/>
                </a:solidFill>
                <a:latin typeface="Franklin Gothic Book"/>
              </a:rPr>
              <a:t>RESEARCH PROJECT PROPOSALS</a:t>
            </a: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Book"/>
              </a:rPr>
              <a:t> 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675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3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EE1394B-76C7-5909-6324-B8B386BB1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893618"/>
            <a:ext cx="9601200" cy="1485900"/>
          </a:xfrm>
        </p:spPr>
        <p:txBody>
          <a:bodyPr>
            <a:normAutofit fontScale="90000"/>
          </a:bodyPr>
          <a:lstStyle/>
          <a:p>
            <a:pPr algn="ctr"/>
            <a:r>
              <a:rPr kumimoji="0" lang="pl-PL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Post ESREL 2024 Workshop SOCIAL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ITEMS</a:t>
            </a:r>
            <a:r>
              <a:rPr kumimoji="0" lang="pl-PL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: </a:t>
            </a:r>
            <a:br>
              <a:rPr kumimoji="0" lang="pl-PL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</a:br>
            <a:br>
              <a:rPr kumimoji="0" lang="pl-PL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</a:br>
            <a:b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</a:br>
            <a:b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</a:br>
            <a:b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</a:b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* </a:t>
            </a:r>
            <a:r>
              <a:rPr kumimoji="0" lang="pl-PL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Coffee</a:t>
            </a: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 </a:t>
            </a:r>
            <a:r>
              <a:rPr kumimoji="0" lang="pl-PL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Breakes</a:t>
            </a: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 and </a:t>
            </a:r>
            <a:r>
              <a:rPr kumimoji="0" lang="pl-PL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Lunches</a:t>
            </a: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, 28th-30th </a:t>
            </a:r>
            <a:r>
              <a:rPr kumimoji="0" lang="pl-PL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June</a:t>
            </a:r>
            <a:b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</a:b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*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 </a:t>
            </a:r>
            <a:r>
              <a:rPr kumimoji="0" lang="pl-PL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Dinners</a:t>
            </a: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, 28th and 30th </a:t>
            </a:r>
            <a:r>
              <a:rPr kumimoji="0" lang="pl-PL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June</a:t>
            </a:r>
            <a:b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</a:b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*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 </a:t>
            </a:r>
            <a:r>
              <a:rPr kumimoji="0" lang="pl-PL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Visiting</a:t>
            </a: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 KOŚCIUSZKO MOUND and Gala Dinner, 29th </a:t>
            </a:r>
            <a:r>
              <a:rPr kumimoji="0" lang="pl-PL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June</a:t>
            </a:r>
            <a:b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</a:b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1653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3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D396919-EBD3-98FE-C496-19E04D4E87F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61178" y="1128361"/>
            <a:ext cx="10069643" cy="2852738"/>
          </a:xfrm>
        </p:spPr>
        <p:txBody>
          <a:bodyPr>
            <a:normAutofit fontScale="90000"/>
          </a:bodyPr>
          <a:lstStyle/>
          <a:p>
            <a:pPr algn="ctr">
              <a:spcAft>
                <a:spcPts val="600"/>
              </a:spcAft>
            </a:pPr>
            <a:r>
              <a:rPr kumimoji="0" lang="pl-PL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ESREL 2024 ORGANIZERS: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 </a:t>
            </a:r>
            <a:br>
              <a:rPr kumimoji="0" lang="pl-PL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</a:br>
            <a:br>
              <a:rPr kumimoji="0" lang="pl-PL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</a:br>
            <a:r>
              <a:rPr kumimoji="0" lang="pl-PL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* </a:t>
            </a:r>
            <a:r>
              <a:rPr kumimoji="0" lang="pl-PL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Europeran</a:t>
            </a:r>
            <a:r>
              <a:rPr kumimoji="0" lang="pl-PL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 Safety and </a:t>
            </a:r>
            <a:r>
              <a:rPr kumimoji="0" lang="pl-PL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Reliability</a:t>
            </a:r>
            <a:r>
              <a:rPr kumimoji="0" lang="pl-PL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 </a:t>
            </a:r>
            <a:r>
              <a:rPr kumimoji="0" lang="pl-PL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Association</a:t>
            </a:r>
            <a:r>
              <a:rPr kumimoji="0" lang="pl-PL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 (</a:t>
            </a:r>
            <a:r>
              <a:rPr kumimoji="0" lang="pl-PL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ESRA</a:t>
            </a:r>
            <a:r>
              <a:rPr kumimoji="0" lang="pl-PL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)</a:t>
            </a:r>
            <a:br>
              <a:rPr kumimoji="0" lang="pl-PL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</a:br>
            <a:b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</a:br>
            <a:r>
              <a:rPr kumimoji="0" lang="pl-PL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* </a:t>
            </a:r>
            <a:r>
              <a:rPr kumimoji="0" lang="pl-PL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Polish</a:t>
            </a:r>
            <a:r>
              <a:rPr kumimoji="0" lang="pl-PL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 </a:t>
            </a:r>
            <a:r>
              <a:rPr kumimoji="0" lang="pl-PL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Safety</a:t>
            </a:r>
            <a:r>
              <a:rPr kumimoji="0" lang="pl-PL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 and </a:t>
            </a:r>
            <a:r>
              <a:rPr kumimoji="0" lang="pl-PL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Reliability</a:t>
            </a:r>
            <a:r>
              <a:rPr kumimoji="0" lang="pl-PL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 </a:t>
            </a:r>
            <a:r>
              <a:rPr kumimoji="0" lang="pl-PL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Association</a:t>
            </a:r>
            <a:r>
              <a:rPr kumimoji="0" lang="pl-PL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 (PSRA)</a:t>
            </a:r>
            <a:r>
              <a:rPr lang="pl-PL" sz="4400" cap="none" dirty="0">
                <a:solidFill>
                  <a:prstClr val="white"/>
                </a:solidFill>
                <a:latin typeface="Franklin Gothic Book"/>
              </a:rPr>
              <a:t>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66269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3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52C43996-D62C-45D8-8A16-004D28743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1729" y="133277"/>
            <a:ext cx="7115175" cy="6448425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4CA40620-8485-4E4F-A230-AB4651ED1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7085" y="2286124"/>
            <a:ext cx="2951788" cy="643988"/>
          </a:xfrm>
          <a:solidFill>
            <a:srgbClr val="00131A">
              <a:alpha val="99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wrap="square" rtlCol="0">
            <a:noAutofit/>
          </a:bodyPr>
          <a:lstStyle/>
          <a:p>
            <a:r>
              <a:rPr lang="pl-PL" sz="4000" dirty="0">
                <a:solidFill>
                  <a:schemeClr val="bg1"/>
                </a:solidFill>
              </a:rPr>
              <a:t>ESREL 2024</a:t>
            </a:r>
            <a:br>
              <a:rPr lang="pl-PL" sz="4000" dirty="0">
                <a:solidFill>
                  <a:schemeClr val="bg1"/>
                </a:solidFill>
              </a:rPr>
            </a:br>
            <a:r>
              <a:rPr kumimoji="0" lang="pl-PL" sz="24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23-27 June 2024</a:t>
            </a:r>
            <a:br>
              <a:rPr lang="pl-PL" sz="4000" dirty="0">
                <a:solidFill>
                  <a:schemeClr val="bg1"/>
                </a:solidFill>
              </a:rPr>
            </a:br>
            <a:br>
              <a:rPr lang="pl-PL" sz="4000" dirty="0">
                <a:solidFill>
                  <a:schemeClr val="bg1"/>
                </a:solidFill>
              </a:rPr>
            </a:br>
            <a:r>
              <a:rPr lang="pl-PL" sz="4000" dirty="0">
                <a:solidFill>
                  <a:schemeClr val="bg1"/>
                </a:solidFill>
              </a:rPr>
              <a:t>CRACOW</a:t>
            </a:r>
            <a:br>
              <a:rPr lang="pl-PL" sz="4000" dirty="0">
                <a:solidFill>
                  <a:schemeClr val="bg1"/>
                </a:solidFill>
              </a:rPr>
            </a:br>
            <a:r>
              <a:rPr lang="pl-PL" sz="4000" dirty="0">
                <a:solidFill>
                  <a:schemeClr val="bg1"/>
                </a:solidFill>
              </a:rPr>
              <a:t>POLAND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D577569A-CBBA-4367-B93B-3C076A3F2F01}"/>
              </a:ext>
            </a:extLst>
          </p:cNvPr>
          <p:cNvSpPr txBox="1"/>
          <p:nvPr/>
        </p:nvSpPr>
        <p:spPr>
          <a:xfrm>
            <a:off x="8812638" y="3609900"/>
            <a:ext cx="7152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50" dirty="0">
                <a:solidFill>
                  <a:srgbClr val="FF0000"/>
                </a:solidFill>
              </a:rPr>
              <a:t>CRACOW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Powiększenie slajdu 8">
                <a:extLst>
                  <a:ext uri="{FF2B5EF4-FFF2-40B4-BE49-F238E27FC236}">
                    <a16:creationId xmlns:a16="http://schemas.microsoft.com/office/drawing/2014/main" id="{E87348C0-F948-4494-B2AA-F9908965CF4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32177519"/>
                  </p:ext>
                </p:extLst>
              </p:nvPr>
            </p:nvGraphicFramePr>
            <p:xfrm>
              <a:off x="9059598" y="3809258"/>
              <a:ext cx="221340" cy="124504"/>
            </p:xfrm>
            <a:graphic>
              <a:graphicData uri="http://schemas.microsoft.com/office/powerpoint/2016/slidezoom">
                <pslz:sldZm>
                  <pslz:sldZmObj sldId="289" cId="3444385762">
                    <pslz:zmPr id="{06CD7E8F-B994-481E-94EB-8EFEC64416D5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1340" cy="12450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Powiększenie slajdu 8">
                <a:hlinkClick r:id="rId5" action="ppaction://hlinksldjump"/>
                <a:extLst>
                  <a:ext uri="{FF2B5EF4-FFF2-40B4-BE49-F238E27FC236}">
                    <a16:creationId xmlns:pslz="http://schemas.microsoft.com/office/powerpoint/2016/slidezoom" xmlns="" xmlns:a16="http://schemas.microsoft.com/office/drawing/2014/main" id="{E87348C0-F948-4494-B2AA-F9908965CF4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059598" y="3809258"/>
                <a:ext cx="221340" cy="12450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189017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3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111E478-7D91-25D6-A06F-624F55AA7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987137"/>
            <a:ext cx="9601200" cy="1485900"/>
          </a:xfrm>
        </p:spPr>
        <p:txBody>
          <a:bodyPr>
            <a:noAutofit/>
          </a:bodyPr>
          <a:lstStyle/>
          <a:p>
            <a:pPr algn="ctr"/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ESREL 2024 CHAIRPERSONS: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 </a:t>
            </a:r>
            <a:b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</a:br>
            <a:b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</a:b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* Conference </a:t>
            </a:r>
            <a:r>
              <a:rPr kumimoji="0" lang="pl-PL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Chairmen</a:t>
            </a: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 </a:t>
            </a:r>
            <a:b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</a:br>
            <a:r>
              <a:rPr lang="pl-PL" sz="4000" cap="none" dirty="0">
                <a:solidFill>
                  <a:prstClr val="white"/>
                </a:solidFill>
                <a:latin typeface="Franklin Gothic Book"/>
              </a:rPr>
              <a:t>P</a:t>
            </a:r>
            <a:r>
              <a:rPr kumimoji="0" lang="pl-PL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rof</a:t>
            </a: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. Krzysztof Kołowrocki (</a:t>
            </a:r>
            <a:r>
              <a:rPr lang="pl-PL" sz="4000" cap="none" dirty="0">
                <a:solidFill>
                  <a:prstClr val="white"/>
                </a:solidFill>
                <a:latin typeface="Franklin Gothic Book"/>
              </a:rPr>
              <a:t>P</a:t>
            </a: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SRA)</a:t>
            </a:r>
            <a:b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</a:b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Prof. Magdalena Bogalecka (</a:t>
            </a:r>
            <a:r>
              <a:rPr kumimoji="0" lang="pl-PL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PSRA</a:t>
            </a: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)</a:t>
            </a:r>
            <a:b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</a:b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</a:b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* Conference Co-</a:t>
            </a:r>
            <a:r>
              <a:rPr kumimoji="0" lang="pl-PL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Chairmen</a:t>
            </a: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 </a:t>
            </a:r>
            <a:b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</a:b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Prof. Michael Beer (ESRA)</a:t>
            </a:r>
            <a:b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</a:b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Prof. Kazimierz Kosmowski (PSRA)</a:t>
            </a:r>
            <a:b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</a:b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Prof. Jacek Malinowski (PSRA</a:t>
            </a:r>
            <a:r>
              <a:rPr lang="pl-PL" sz="4000" dirty="0">
                <a:solidFill>
                  <a:prstClr val="white"/>
                </a:solidFill>
              </a:rPr>
              <a:t>)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</a:b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Prof. </a:t>
            </a:r>
            <a:r>
              <a:rPr kumimoji="0" lang="pl-PL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Edoardo</a:t>
            </a: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 </a:t>
            </a:r>
            <a:r>
              <a:rPr kumimoji="0" lang="pl-PL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Patelli</a:t>
            </a: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 (ESRA)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05930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3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06E83F4-D0EB-2F54-8002-D28CC248637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89843" y="1177131"/>
            <a:ext cx="9612313" cy="4503738"/>
          </a:xfrm>
        </p:spPr>
        <p:txBody>
          <a:bodyPr>
            <a:normAutofit fontScale="90000"/>
          </a:bodyPr>
          <a:lstStyle/>
          <a:p>
            <a:pPr algn="ctr"/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ESREL 2024 SCIENTIFIC COMMITTEE</a:t>
            </a:r>
            <a:b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</a:b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(212 </a:t>
            </a:r>
            <a:r>
              <a:rPr kumimoji="0" lang="pl-PL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members</a:t>
            </a: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, </a:t>
            </a:r>
            <a:r>
              <a:rPr kumimoji="0" lang="pl-PL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still</a:t>
            </a: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 </a:t>
            </a:r>
            <a:r>
              <a:rPr kumimoji="0" lang="pl-PL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under</a:t>
            </a: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 </a:t>
            </a:r>
            <a:r>
              <a:rPr kumimoji="0" lang="pl-PL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completion</a:t>
            </a: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):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 </a:t>
            </a:r>
            <a:b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</a:br>
            <a:b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</a:b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* </a:t>
            </a:r>
            <a:r>
              <a:rPr kumimoji="0" lang="pl-PL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Representatives</a:t>
            </a: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 of PSRA </a:t>
            </a:r>
            <a:b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</a:b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* </a:t>
            </a:r>
            <a:r>
              <a:rPr kumimoji="0" lang="pl-PL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Representatives</a:t>
            </a: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 of ESRA</a:t>
            </a:r>
            <a:b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</a:b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* </a:t>
            </a:r>
            <a:r>
              <a:rPr kumimoji="0" lang="pl-PL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Representatives</a:t>
            </a: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 of</a:t>
            </a:r>
            <a:r>
              <a:rPr lang="pl-PL" sz="4000" cap="none" dirty="0">
                <a:solidFill>
                  <a:prstClr val="white"/>
                </a:solidFill>
                <a:latin typeface="Franklin Gothic Book"/>
              </a:rPr>
              <a:t> OTHER </a:t>
            </a:r>
            <a:r>
              <a:rPr lang="pl-PL" sz="4000" cap="none" dirty="0" err="1">
                <a:solidFill>
                  <a:prstClr val="white"/>
                </a:solidFill>
                <a:latin typeface="Franklin Gothic Book"/>
              </a:rPr>
              <a:t>Safety</a:t>
            </a:r>
            <a:r>
              <a:rPr lang="pl-PL" sz="4000" cap="none" dirty="0">
                <a:solidFill>
                  <a:prstClr val="white"/>
                </a:solidFill>
                <a:latin typeface="Franklin Gothic Book"/>
              </a:rPr>
              <a:t> and </a:t>
            </a:r>
            <a:r>
              <a:rPr lang="pl-PL" sz="4000" cap="none" dirty="0" err="1">
                <a:solidFill>
                  <a:prstClr val="white"/>
                </a:solidFill>
                <a:latin typeface="Franklin Gothic Book"/>
              </a:rPr>
              <a:t>Reliability</a:t>
            </a:r>
            <a:r>
              <a:rPr lang="pl-PL" sz="4000" cap="none" dirty="0">
                <a:solidFill>
                  <a:prstClr val="white"/>
                </a:solidFill>
                <a:latin typeface="Franklin Gothic Book"/>
              </a:rPr>
              <a:t> </a:t>
            </a:r>
            <a:r>
              <a:rPr lang="pl-PL" sz="4000" cap="none" dirty="0" err="1">
                <a:solidFill>
                  <a:prstClr val="white"/>
                </a:solidFill>
                <a:latin typeface="Franklin Gothic Book"/>
              </a:rPr>
              <a:t>Associations</a:t>
            </a:r>
            <a:r>
              <a:rPr lang="pl-PL" sz="4000" cap="none" dirty="0">
                <a:solidFill>
                  <a:prstClr val="white"/>
                </a:solidFill>
                <a:latin typeface="Franklin Gothic Book"/>
              </a:rPr>
              <a:t> and </a:t>
            </a:r>
            <a:r>
              <a:rPr lang="pl-PL" sz="4000" cap="none" dirty="0" err="1">
                <a:solidFill>
                  <a:prstClr val="white"/>
                </a:solidFill>
                <a:latin typeface="Franklin Gothic Book"/>
              </a:rPr>
              <a:t>Organizations</a:t>
            </a:r>
            <a:r>
              <a:rPr lang="pl-PL" sz="4000" cap="none" dirty="0">
                <a:solidFill>
                  <a:prstClr val="white"/>
                </a:solidFill>
                <a:latin typeface="Franklin Gothic Book"/>
              </a:rPr>
              <a:t>, </a:t>
            </a:r>
            <a:r>
              <a:rPr lang="pl-PL" sz="4000" cap="none" dirty="0" err="1">
                <a:solidFill>
                  <a:prstClr val="white"/>
                </a:solidFill>
                <a:latin typeface="Franklin Gothic Book"/>
              </a:rPr>
              <a:t>Universities</a:t>
            </a:r>
            <a:r>
              <a:rPr lang="pl-PL" sz="4000" dirty="0">
                <a:solidFill>
                  <a:prstClr val="white"/>
                </a:solidFill>
                <a:latin typeface="Franklin Gothic Book"/>
              </a:rPr>
              <a:t> and </a:t>
            </a:r>
            <a:r>
              <a:rPr lang="pl-PL" sz="4000" dirty="0" err="1">
                <a:solidFill>
                  <a:prstClr val="white"/>
                </a:solidFill>
                <a:latin typeface="Franklin Gothic Book"/>
              </a:rPr>
              <a:t>Industries</a:t>
            </a:r>
            <a:b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93699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3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80AAABB-8B3B-D745-AAD5-FCD9B0B59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ESREL 2024 ORGANIZING COMMITTEE: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 </a:t>
            </a:r>
            <a:b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</a:b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</a:b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* </a:t>
            </a:r>
            <a:r>
              <a:rPr kumimoji="0" lang="pl-PL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Chairmen</a:t>
            </a: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 </a:t>
            </a:r>
            <a:b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</a:b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Dr. Ewa Dąbrowska (PSRA)</a:t>
            </a:r>
            <a:b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</a:br>
            <a:r>
              <a:rPr kumimoji="0" lang="pl-PL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MSc</a:t>
            </a: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. </a:t>
            </a:r>
            <a:r>
              <a:rPr lang="pl-PL" sz="4000" dirty="0">
                <a:solidFill>
                  <a:prstClr val="white"/>
                </a:solidFill>
              </a:rPr>
              <a:t>Beata </a:t>
            </a:r>
            <a:r>
              <a:rPr lang="pl-PL" sz="4000" dirty="0" err="1">
                <a:solidFill>
                  <a:prstClr val="white"/>
                </a:solidFill>
              </a:rPr>
              <a:t>Magryta-Mut</a:t>
            </a:r>
            <a:r>
              <a:rPr lang="pl-PL" sz="4000" dirty="0">
                <a:solidFill>
                  <a:prstClr val="white"/>
                </a:solidFill>
              </a:rPr>
              <a:t> (PSRA)</a:t>
            </a:r>
            <a:b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</a:br>
            <a:b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</a:b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 </a:t>
            </a:r>
            <a:b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</a:b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* </a:t>
            </a:r>
            <a:r>
              <a:rPr kumimoji="0" lang="pl-PL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Members</a:t>
            </a:r>
            <a:b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</a:b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Dr. Lucia </a:t>
            </a:r>
            <a:r>
              <a:rPr kumimoji="0" lang="pl-PL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Bautista</a:t>
            </a: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 (</a:t>
            </a:r>
            <a:r>
              <a:rPr kumimoji="0" lang="pl-PL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Extremadura</a:t>
            </a: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 University)</a:t>
            </a:r>
            <a:b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</a:br>
            <a:r>
              <a:rPr lang="pl-PL" sz="4000" dirty="0" err="1">
                <a:solidFill>
                  <a:prstClr val="white"/>
                </a:solidFill>
              </a:rPr>
              <a:t>MSc</a:t>
            </a:r>
            <a:r>
              <a:rPr lang="pl-PL" sz="4000" dirty="0">
                <a:solidFill>
                  <a:prstClr val="white"/>
                </a:solidFill>
              </a:rPr>
              <a:t>. Maciej </a:t>
            </a:r>
            <a:r>
              <a:rPr kumimoji="0" lang="pl-PL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Dąbrowsk</a:t>
            </a:r>
            <a:r>
              <a:rPr lang="pl-PL" sz="4000" cap="none" dirty="0">
                <a:solidFill>
                  <a:prstClr val="white"/>
                </a:solidFill>
                <a:latin typeface="Franklin Gothic Book"/>
              </a:rPr>
              <a:t>i (PSRA)</a:t>
            </a:r>
            <a:br>
              <a:rPr lang="pl-PL" sz="4000" cap="none" dirty="0">
                <a:solidFill>
                  <a:prstClr val="white"/>
                </a:solidFill>
                <a:latin typeface="Franklin Gothic Book"/>
              </a:rPr>
            </a:br>
            <a:r>
              <a:rPr lang="pl-PL" sz="4000" dirty="0">
                <a:solidFill>
                  <a:prstClr val="white"/>
                </a:solidFill>
              </a:rPr>
              <a:t>Dr. Alina </a:t>
            </a:r>
            <a:r>
              <a:rPr lang="pl-PL" sz="4000" dirty="0" err="1">
                <a:solidFill>
                  <a:prstClr val="white"/>
                </a:solidFill>
              </a:rPr>
              <a:t>Dereszewska</a:t>
            </a:r>
            <a:r>
              <a:rPr lang="pl-PL" sz="4000" dirty="0">
                <a:solidFill>
                  <a:prstClr val="white"/>
                </a:solidFill>
              </a:rPr>
              <a:t> (PSRA)</a:t>
            </a:r>
            <a:br>
              <a:rPr lang="pl-PL" sz="4000" dirty="0">
                <a:solidFill>
                  <a:prstClr val="white"/>
                </a:solidFill>
              </a:rPr>
            </a:br>
            <a:r>
              <a:rPr lang="pl-PL" sz="4000" dirty="0">
                <a:solidFill>
                  <a:prstClr val="white"/>
                </a:solidFill>
              </a:rPr>
              <a:t>Dr. Katarzyna Krasowska (PSRA)</a:t>
            </a:r>
            <a:br>
              <a:rPr lang="pl-PL" sz="4000" cap="none" dirty="0">
                <a:solidFill>
                  <a:prstClr val="white"/>
                </a:solidFill>
                <a:latin typeface="Franklin Gothic Book"/>
              </a:rPr>
            </a:br>
            <a:r>
              <a:rPr lang="pl-PL" sz="4000" cap="none" dirty="0" err="1">
                <a:solidFill>
                  <a:prstClr val="white"/>
                </a:solidFill>
                <a:latin typeface="Franklin Gothic Book"/>
              </a:rPr>
              <a:t>Others</a:t>
            </a:r>
            <a:r>
              <a:rPr lang="pl-PL" sz="4000" cap="none" dirty="0">
                <a:solidFill>
                  <a:prstClr val="white"/>
                </a:solidFill>
                <a:latin typeface="Franklin Gothic Book"/>
              </a:rPr>
              <a:t> </a:t>
            </a:r>
            <a:endParaRPr lang="pl-PL" sz="4000" dirty="0"/>
          </a:p>
        </p:txBody>
      </p:sp>
    </p:spTree>
    <p:extLst>
      <p:ext uri="{BB962C8B-B14F-4D97-AF65-F5344CB8AC3E}">
        <p14:creationId xmlns:p14="http://schemas.microsoft.com/office/powerpoint/2010/main" val="3307325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3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CA40620-8485-4E4F-A230-AB4651ED1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479" y="1392572"/>
            <a:ext cx="5995168" cy="4345498"/>
          </a:xfrm>
          <a:solidFill>
            <a:srgbClr val="00131A">
              <a:alpha val="99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wrap="square" rtlCol="0">
            <a:normAutofit fontScale="90000"/>
          </a:bodyPr>
          <a:lstStyle/>
          <a:p>
            <a:pPr algn="ctr"/>
            <a:r>
              <a:rPr lang="pl-PL" dirty="0">
                <a:solidFill>
                  <a:schemeClr val="bg1"/>
                </a:solidFill>
                <a:cs typeface="Times New Roman" panose="02020603050405020304" pitchFamily="18" charset="0"/>
              </a:rPr>
              <a:t>WELCOME TO ESREL 2024      and </a:t>
            </a:r>
            <a:br>
              <a:rPr lang="pl-PL" dirty="0">
                <a:solidFill>
                  <a:schemeClr val="bg1"/>
                </a:solidFill>
                <a:cs typeface="Times New Roman" panose="02020603050405020304" pitchFamily="18" charset="0"/>
              </a:rPr>
            </a:br>
            <a:r>
              <a:rPr lang="pl-PL" dirty="0">
                <a:solidFill>
                  <a:schemeClr val="bg1"/>
                </a:solidFill>
                <a:cs typeface="Times New Roman" panose="02020603050405020304" pitchFamily="18" charset="0"/>
              </a:rPr>
              <a:t>Post ESREL 2024 Workshop in CRACOW</a:t>
            </a:r>
            <a:br>
              <a:rPr lang="pl-PL" sz="4000" dirty="0">
                <a:solidFill>
                  <a:schemeClr val="bg1"/>
                </a:solidFill>
                <a:cs typeface="Times New Roman" panose="02020603050405020304" pitchFamily="18" charset="0"/>
              </a:rPr>
            </a:br>
            <a:br>
              <a:rPr lang="pl-PL" sz="4000" dirty="0">
                <a:solidFill>
                  <a:schemeClr val="bg1"/>
                </a:solidFill>
                <a:cs typeface="Times New Roman" panose="02020603050405020304" pitchFamily="18" charset="0"/>
              </a:rPr>
            </a:br>
            <a:r>
              <a:rPr lang="pl-PL" sz="4000" dirty="0">
                <a:solidFill>
                  <a:schemeClr val="bg1"/>
                </a:solidFill>
                <a:cs typeface="Times New Roman" panose="02020603050405020304" pitchFamily="18" charset="0"/>
              </a:rPr>
              <a:t>23-30 June 2024</a:t>
            </a:r>
            <a:br>
              <a:rPr lang="pl-PL" dirty="0">
                <a:solidFill>
                  <a:schemeClr val="bg1"/>
                </a:solidFill>
                <a:cs typeface="Times New Roman" panose="02020603050405020304" pitchFamily="18" charset="0"/>
              </a:rPr>
            </a:br>
            <a:br>
              <a:rPr lang="pl-PL" dirty="0">
                <a:solidFill>
                  <a:schemeClr val="bg1"/>
                </a:solidFill>
                <a:cs typeface="Times New Roman" panose="02020603050405020304" pitchFamily="18" charset="0"/>
              </a:rPr>
            </a:br>
            <a:r>
              <a:rPr lang="pl-PL" i="1" dirty="0">
                <a:solidFill>
                  <a:schemeClr val="bg1"/>
                </a:solidFill>
                <a:cs typeface="Times New Roman" panose="02020603050405020304" pitchFamily="18" charset="0"/>
              </a:rPr>
              <a:t>Krzysztof Kołowrocki</a:t>
            </a:r>
            <a:br>
              <a:rPr lang="pl-PL" dirty="0">
                <a:solidFill>
                  <a:schemeClr val="bg1"/>
                </a:solidFill>
                <a:cs typeface="Times New Roman" panose="02020603050405020304" pitchFamily="18" charset="0"/>
              </a:rPr>
            </a:br>
            <a:br>
              <a:rPr lang="pl-PL" dirty="0">
                <a:solidFill>
                  <a:schemeClr val="bg1"/>
                </a:solidFill>
                <a:cs typeface="Times New Roman" panose="02020603050405020304" pitchFamily="18" charset="0"/>
              </a:rPr>
            </a:br>
            <a:br>
              <a:rPr lang="pl-PL" dirty="0">
                <a:solidFill>
                  <a:schemeClr val="bg1"/>
                </a:solidFill>
                <a:cs typeface="Times New Roman" panose="02020603050405020304" pitchFamily="18" charset="0"/>
              </a:rPr>
            </a:br>
            <a:br>
              <a:rPr lang="pl-PL" dirty="0">
                <a:solidFill>
                  <a:schemeClr val="bg1"/>
                </a:solidFill>
                <a:cs typeface="Times New Roman" panose="02020603050405020304" pitchFamily="18" charset="0"/>
              </a:rPr>
            </a:br>
            <a:br>
              <a:rPr lang="pl-PL" dirty="0">
                <a:solidFill>
                  <a:schemeClr val="bg1"/>
                </a:solidFill>
                <a:cs typeface="Times New Roman" panose="02020603050405020304" pitchFamily="18" charset="0"/>
              </a:rPr>
            </a:br>
            <a:r>
              <a:rPr lang="pl-PL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Picture 2" descr="C:\---[[  PLIKI  EWY  ]]---\PRACA\AM\Zdjęcia\Portret-KK.jpg">
            <a:extLst>
              <a:ext uri="{FF2B5EF4-FFF2-40B4-BE49-F238E27FC236}">
                <a16:creationId xmlns:a16="http://schemas.microsoft.com/office/drawing/2014/main" id="{174AA77C-5C70-4E82-A3E3-73FE58EB0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4118" y="748477"/>
            <a:ext cx="4159250" cy="5545667"/>
          </a:xfrm>
          <a:prstGeom prst="rect">
            <a:avLst/>
          </a:prstGeom>
          <a:noFill/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694694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3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9BE1CF3-2256-4A66-B2D5-188F06575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3270" y="3906857"/>
            <a:ext cx="866896" cy="752580"/>
          </a:xfrm>
          <a:prstGeom prst="rect">
            <a:avLst/>
          </a:prstGeom>
        </p:spPr>
      </p:pic>
      <p:sp>
        <p:nvSpPr>
          <p:cNvPr id="5" name="Tytuł 4">
            <a:extLst>
              <a:ext uri="{FF2B5EF4-FFF2-40B4-BE49-F238E27FC236}">
                <a16:creationId xmlns:a16="http://schemas.microsoft.com/office/drawing/2014/main" id="{0F5C90DA-23D9-47A9-A1B4-165D4CB20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>
                <a:solidFill>
                  <a:schemeClr val="bg1"/>
                </a:solidFill>
              </a:rPr>
              <a:t>CRACOW</a:t>
            </a:r>
            <a:br>
              <a:rPr lang="pl-PL" dirty="0">
                <a:solidFill>
                  <a:schemeClr val="bg1"/>
                </a:solidFill>
              </a:rPr>
            </a:br>
            <a:br>
              <a:rPr lang="pl-PL" dirty="0">
                <a:solidFill>
                  <a:schemeClr val="bg1"/>
                </a:solidFill>
              </a:rPr>
            </a:b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EUROPEAN 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CAPITAL 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OF CULTURE</a:t>
            </a:r>
            <a:br>
              <a:rPr lang="pl-PL" dirty="0">
                <a:solidFill>
                  <a:schemeClr val="bg1"/>
                </a:solidFill>
              </a:rPr>
            </a:br>
            <a:br>
              <a:rPr lang="pl-PL" dirty="0">
                <a:solidFill>
                  <a:schemeClr val="bg1"/>
                </a:solidFill>
              </a:rPr>
            </a:br>
            <a:br>
              <a:rPr lang="pl-PL" dirty="0">
                <a:solidFill>
                  <a:schemeClr val="bg1"/>
                </a:solidFill>
              </a:rPr>
            </a:b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B5B0D88-F97D-419C-932B-A576EDE499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4866" y="1691825"/>
            <a:ext cx="6239746" cy="4115374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857B92F8-86E3-4C7B-90E5-1E594C900509}"/>
              </a:ext>
            </a:extLst>
          </p:cNvPr>
          <p:cNvSpPr/>
          <p:nvPr/>
        </p:nvSpPr>
        <p:spPr>
          <a:xfrm>
            <a:off x="3651126" y="6025262"/>
            <a:ext cx="41617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http://www.krakow-info.com/cracow.htm</a:t>
            </a:r>
          </a:p>
        </p:txBody>
      </p:sp>
    </p:spTree>
    <p:extLst>
      <p:ext uri="{BB962C8B-B14F-4D97-AF65-F5344CB8AC3E}">
        <p14:creationId xmlns:p14="http://schemas.microsoft.com/office/powerpoint/2010/main" val="3444385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3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87B71E7-8DCE-40CC-A666-D1EB9B95A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>
                <a:solidFill>
                  <a:schemeClr val="bg1"/>
                </a:solidFill>
              </a:rPr>
              <a:t>CRACOW</a:t>
            </a:r>
            <a:endParaRPr lang="pl-PL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5" name="Powiększenie z podsumowaniem 4">
                <a:extLst>
                  <a:ext uri="{FF2B5EF4-FFF2-40B4-BE49-F238E27FC236}">
                    <a16:creationId xmlns:a16="http://schemas.microsoft.com/office/drawing/2014/main" id="{6ECAD9A2-551D-42DD-8668-54DD655D467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56194125"/>
                  </p:ext>
                </p:extLst>
              </p:nvPr>
            </p:nvGraphicFramePr>
            <p:xfrm>
              <a:off x="509154" y="1288473"/>
              <a:ext cx="11502333" cy="5288972"/>
            </p:xfrm>
            <a:graphic>
              <a:graphicData uri="http://schemas.microsoft.com/office/powerpoint/2016/summaryzoom">
                <psuz:summaryZm>
                  <psuz:summaryZmObj sectionId="{7FB32440-2231-459F-8EAD-E7AA3228E30C}">
                    <psuz:zmPr id="{ECD309E2-C397-4B10-9C00-C01918894B11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440655" y="185114"/>
                          <a:ext cx="4231177" cy="238003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A63FA140-C41A-4201-AA5A-B74352850A1A}">
                    <psuz:zmPr id="{A75261F0-6EF8-4D54-BE98-1022DB852E6C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830501" y="185114"/>
                          <a:ext cx="4231177" cy="238003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851815B1-40C6-4641-A8B1-019349D5D5D5}">
                    <psuz:zmPr id="{80A76B4A-BAE2-4529-82E8-F5F5B85D1173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440655" y="2723820"/>
                          <a:ext cx="4231177" cy="238003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6B195636-8DC1-4C16-8FD7-B2A4339F085D}">
                    <psuz:zmPr id="{154883EA-CEAB-42DB-9A48-236F6CC21083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830501" y="2723820"/>
                          <a:ext cx="4231177" cy="238003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5" name="Powiększenie z podsumowaniem 4">
                <a:extLst>
                  <a:ext uri="{FF2B5EF4-FFF2-40B4-BE49-F238E27FC236}">
                    <a16:creationId xmlns:a16="http://schemas.microsoft.com/office/drawing/2014/main" id="{6ECAD9A2-551D-42DD-8668-54DD655D4675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509154" y="1288473"/>
                <a:ext cx="11502333" cy="5288972"/>
                <a:chOff x="509154" y="1288473"/>
                <a:chExt cx="11502333" cy="5288972"/>
              </a:xfrm>
            </p:grpSpPr>
            <p:pic>
              <p:nvPicPr>
                <p:cNvPr id="3" name="Obraz 3">
                  <a:hlinkClick r:id="rId6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949809" y="1473587"/>
                  <a:ext cx="4231177" cy="2380037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4" name="Obraz 4">
                  <a:hlinkClick r:id="rId7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339655" y="1473587"/>
                  <a:ext cx="4231177" cy="2380037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6" name="Obraz 6">
                  <a:hlinkClick r:id="rId8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949809" y="4012293"/>
                  <a:ext cx="4231177" cy="2380037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7" name="Obraz 7">
                  <a:hlinkClick r:id="rId9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339655" y="4012293"/>
                  <a:ext cx="4231177" cy="2380037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1491778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3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CA40620-8485-4E4F-A230-AB4651ED1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084" y="239115"/>
            <a:ext cx="2203643" cy="643988"/>
          </a:xfrm>
          <a:noFill/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wrap="square" rtlCol="0">
            <a:normAutofit fontScale="90000"/>
          </a:bodyPr>
          <a:lstStyle/>
          <a:p>
            <a:r>
              <a:rPr lang="pl-PL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9D448EA-D00A-4BC4-AF56-24720C529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64" y="128643"/>
            <a:ext cx="11856027" cy="6600713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0A958AC6-12F8-4CA4-8315-08AC94349801}"/>
              </a:ext>
            </a:extLst>
          </p:cNvPr>
          <p:cNvSpPr txBox="1"/>
          <p:nvPr/>
        </p:nvSpPr>
        <p:spPr>
          <a:xfrm>
            <a:off x="2524991" y="239115"/>
            <a:ext cx="9667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/>
              <a:t>THE </a:t>
            </a:r>
            <a:r>
              <a:rPr lang="en-US" sz="4000" b="1" dirty="0"/>
              <a:t>ST. MARY’S BASILICA, THE CLOTH HAL</a:t>
            </a:r>
            <a:r>
              <a:rPr lang="pl-PL" sz="4000" b="1" dirty="0"/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964282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3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CA40620-8485-4E4F-A230-AB4651ED1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084" y="239115"/>
            <a:ext cx="2203643" cy="643988"/>
          </a:xfrm>
          <a:noFill/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wrap="square" rtlCol="0">
            <a:normAutofit fontScale="90000"/>
          </a:bodyPr>
          <a:lstStyle/>
          <a:p>
            <a:r>
              <a:rPr lang="pl-PL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43C91C6-66CA-4F75-8532-E1049D6D9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74" y="99367"/>
            <a:ext cx="11866418" cy="6605971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893D4C3D-F4A5-4F73-8E2A-FF0B920BDC0A}"/>
              </a:ext>
            </a:extLst>
          </p:cNvPr>
          <p:cNvSpPr txBox="1"/>
          <p:nvPr/>
        </p:nvSpPr>
        <p:spPr>
          <a:xfrm>
            <a:off x="6057900" y="239115"/>
            <a:ext cx="5953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/>
              <a:t>THE KOŚCIUSZKO MOUND </a:t>
            </a:r>
          </a:p>
        </p:txBody>
      </p:sp>
    </p:spTree>
    <p:extLst>
      <p:ext uri="{BB962C8B-B14F-4D97-AF65-F5344CB8AC3E}">
        <p14:creationId xmlns:p14="http://schemas.microsoft.com/office/powerpoint/2010/main" val="4016727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3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CA40620-8485-4E4F-A230-AB4651ED1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084" y="239115"/>
            <a:ext cx="2203643" cy="643988"/>
          </a:xfrm>
          <a:noFill/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wrap="square" rtlCol="0">
            <a:normAutofit fontScale="90000"/>
          </a:bodyPr>
          <a:lstStyle/>
          <a:p>
            <a:r>
              <a:rPr lang="pl-PL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3DDC4F6-6D8E-432A-BDFB-C946640BD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986" y="128643"/>
            <a:ext cx="11856028" cy="6600714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AEC0C42A-9026-49E0-81A5-86C8650B40A3}"/>
              </a:ext>
            </a:extLst>
          </p:cNvPr>
          <p:cNvSpPr txBox="1"/>
          <p:nvPr/>
        </p:nvSpPr>
        <p:spPr>
          <a:xfrm>
            <a:off x="6767946" y="239115"/>
            <a:ext cx="54240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/>
              <a:t>THE MARKET SQUARE</a:t>
            </a:r>
          </a:p>
        </p:txBody>
      </p:sp>
    </p:spTree>
    <p:extLst>
      <p:ext uri="{BB962C8B-B14F-4D97-AF65-F5344CB8AC3E}">
        <p14:creationId xmlns:p14="http://schemas.microsoft.com/office/powerpoint/2010/main" val="3243958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3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E258FB0F-CD30-4438-9B3C-A492D289D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91" y="61580"/>
            <a:ext cx="11887200" cy="6642333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4CA40620-8485-4E4F-A230-AB4651ED1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084" y="239115"/>
            <a:ext cx="2203643" cy="643988"/>
          </a:xfrm>
          <a:noFill/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wrap="square" rtlCol="0">
            <a:normAutofit fontScale="90000"/>
          </a:bodyPr>
          <a:lstStyle/>
          <a:p>
            <a:r>
              <a:rPr lang="pl-PL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50910538-523D-4501-B369-E9770034813E}"/>
              </a:ext>
            </a:extLst>
          </p:cNvPr>
          <p:cNvSpPr txBox="1"/>
          <p:nvPr/>
        </p:nvSpPr>
        <p:spPr>
          <a:xfrm>
            <a:off x="5763237" y="154087"/>
            <a:ext cx="60346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/>
              <a:t>THE WAWEL ROYAL CASTLE</a:t>
            </a:r>
          </a:p>
        </p:txBody>
      </p:sp>
    </p:spTree>
    <p:extLst>
      <p:ext uri="{BB962C8B-B14F-4D97-AF65-F5344CB8AC3E}">
        <p14:creationId xmlns:p14="http://schemas.microsoft.com/office/powerpoint/2010/main" val="3139059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3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7C71B56C-6330-45A7-893B-60EF9B3B7C43}"/>
              </a:ext>
            </a:extLst>
          </p:cNvPr>
          <p:cNvSpPr txBox="1"/>
          <p:nvPr/>
        </p:nvSpPr>
        <p:spPr>
          <a:xfrm>
            <a:off x="270162" y="207166"/>
            <a:ext cx="1161703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kern="0" dirty="0">
                <a:solidFill>
                  <a:schemeClr val="bg1"/>
                </a:solidFill>
                <a:sym typeface="Fira Sans"/>
              </a:rPr>
              <a:t>THE JAGIELLONIAN UNIVERSITY </a:t>
            </a:r>
            <a:endParaRPr lang="pl-PL" sz="4800" kern="0" dirty="0">
              <a:solidFill>
                <a:schemeClr val="bg1"/>
              </a:solidFill>
              <a:sym typeface="Fira Sans"/>
            </a:endParaRPr>
          </a:p>
          <a:p>
            <a:endParaRPr lang="pl-PL" sz="2000" kern="0" dirty="0">
              <a:solidFill>
                <a:schemeClr val="bg1"/>
              </a:solidFill>
              <a:sym typeface="Fira Sans"/>
            </a:endParaRPr>
          </a:p>
          <a:p>
            <a:r>
              <a:rPr lang="en-US" sz="2400" kern="0" dirty="0">
                <a:solidFill>
                  <a:schemeClr val="bg1"/>
                </a:solidFill>
                <a:sym typeface="Fira Sans"/>
              </a:rPr>
              <a:t>ONE OF THE OLDEST UNIVERSITIES IN THE WORLD</a:t>
            </a:r>
            <a:r>
              <a:rPr lang="pl-PL" sz="2400" kern="0" dirty="0">
                <a:solidFill>
                  <a:schemeClr val="bg1"/>
                </a:solidFill>
                <a:sym typeface="Fira Sans"/>
              </a:rPr>
              <a:t>, </a:t>
            </a:r>
            <a:r>
              <a:rPr lang="en-US" sz="2400" kern="0" dirty="0">
                <a:solidFill>
                  <a:schemeClr val="bg1"/>
                </a:solidFill>
                <a:sym typeface="Fira Sans"/>
              </a:rPr>
              <a:t>TRADITIONALLY POLAND'S MOST REPUTABLE INSTITUTION OF HIGHER </a:t>
            </a:r>
            <a:r>
              <a:rPr lang="pl-PL" sz="2400" kern="0" dirty="0">
                <a:solidFill>
                  <a:schemeClr val="bg1"/>
                </a:solidFill>
                <a:sym typeface="Fira Sans"/>
              </a:rPr>
              <a:t>EDUCATION</a:t>
            </a:r>
            <a:br>
              <a:rPr lang="pl-PL" sz="4000" kern="0" dirty="0">
                <a:solidFill>
                  <a:prstClr val="black"/>
                </a:solidFill>
                <a:latin typeface="Fira Sans"/>
                <a:sym typeface="Fira Sans"/>
              </a:rPr>
            </a:br>
            <a:endParaRPr lang="pl-PL" sz="2000" b="1" dirty="0">
              <a:solidFill>
                <a:schemeClr val="bg1"/>
              </a:solidFill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EC617268-BACD-4822-9B68-25E5D9AF2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982" y="2135216"/>
            <a:ext cx="8124036" cy="457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287065"/>
      </p:ext>
    </p:extLst>
  </p:cSld>
  <p:clrMapOvr>
    <a:masterClrMapping/>
  </p:clrMapOvr>
</p:sld>
</file>

<file path=ppt/theme/theme1.xml><?xml version="1.0" encoding="utf-8"?>
<a:theme xmlns:a="http://schemas.openxmlformats.org/drawingml/2006/main" name="Przycinanie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6216_TF34357615.potx" id="{60C9DDAB-F81A-442E-9941-1ACA67C11BD5}" vid="{1548D0C0-3204-47DB-9E61-EA862236B0DC}"/>
    </a:ext>
  </a:extLst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07ECF6D8-9EA4-45A1-AFEB-B7C326AF085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C45FB24-BEC6-4D44-888B-84AEBBA2DC0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FD9A38F-9A2C-42E5-9013-4C4B1FFCB4F6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71af3243-3dd4-4a8d-8c0d-dd76da1f02a5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Projekt Przycięcie</Template>
  <TotalTime>0</TotalTime>
  <Words>526</Words>
  <Application>Microsoft Office PowerPoint</Application>
  <PresentationFormat>Panoramiczny</PresentationFormat>
  <Paragraphs>51</Paragraphs>
  <Slides>23</Slides>
  <Notes>12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27" baseType="lpstr">
      <vt:lpstr>Calibri</vt:lpstr>
      <vt:lpstr>Fira Sans</vt:lpstr>
      <vt:lpstr>Franklin Gothic Book</vt:lpstr>
      <vt:lpstr>Przycinanie</vt:lpstr>
      <vt:lpstr>ESREL 2024 European Safety and Reliability Conference 23-27 June 2024    </vt:lpstr>
      <vt:lpstr>ESREL 2024 23-27 June 2024  CRACOW POLAND</vt:lpstr>
      <vt:lpstr>CRACOW   EUROPEAN  CAPITAL  OF CULTURE   </vt:lpstr>
      <vt:lpstr>CRACOW</vt:lpstr>
      <vt:lpstr> </vt:lpstr>
      <vt:lpstr> </vt:lpstr>
      <vt:lpstr> </vt:lpstr>
      <vt:lpstr> </vt:lpstr>
      <vt:lpstr>Prezentacja programu PowerPoint</vt:lpstr>
      <vt:lpstr>NOTABLE LANDMARKS WORTH VISITING OUTSIDE THE CITY OF CRACOW</vt:lpstr>
      <vt:lpstr> </vt:lpstr>
      <vt:lpstr> </vt:lpstr>
      <vt:lpstr> </vt:lpstr>
      <vt:lpstr> </vt:lpstr>
      <vt:lpstr> ESREL 2024 CONFERENCE ITEMS:   * KEYNOTE SPEECHES * SPECIAL SESSIONS * REGULAR SESSIONS * WORKSHOPS</vt:lpstr>
      <vt:lpstr> ESREL 2024 SOCIAL EVENTS:   * Reception, 23rd June  * Visiting SALT MINE WIELICZKA, 24th June    * Visiting WAWEL ROYAL CASTLE and Gala Dinner, 25th June  * Farewell Party, 27th June   * Coffee Breakes and Lunches, 24th-27th June</vt:lpstr>
      <vt:lpstr>Post ESREL 2024 Workshop ITEMS:  28-30 June 2024  * TRAINING COURSES  * RESEARCH PROJECT PROPOSALS </vt:lpstr>
      <vt:lpstr>Post ESREL 2024 Workshop SOCIAL ITEMS:      * Coffee Breakes and Lunches, 28th-30th June * Dinners, 28th and 30th June * Visiting KOŚCIUSZKO MOUND and Gala Dinner, 29th June </vt:lpstr>
      <vt:lpstr>ESREL 2024 ORGANIZERS:   * Europeran Safety and Reliability Association (ESRA)  * Polish Safety and Reliability Association (PSRA) </vt:lpstr>
      <vt:lpstr>ESREL 2024 CHAIRPERSONS:   * Conference Chairmen  Prof. Krzysztof Kołowrocki (PSRA) Prof. Magdalena Bogalecka (PSRA)  * Conference Co-Chairmen  Prof. Michael Beer (ESRA) Prof. Kazimierz Kosmowski (PSRA) Prof. Jacek Malinowski (PSRA) Prof. Edoardo Patelli (ESRA)</vt:lpstr>
      <vt:lpstr>ESREL 2024 SCIENTIFIC COMMITTEE (212 members, still under completion):   * Representatives of PSRA  * Representatives of ESRA * Representatives of OTHER Safety and Reliability Associations and Organizations, Universities and Industries </vt:lpstr>
      <vt:lpstr>ESREL 2024 ORGANIZING COMMITTEE:   * Chairmen  Dr. Ewa Dąbrowska (PSRA) MSc. Beata Magryta-Mut (PSRA)    * Members Dr. Lucia Bautista (Extremadura University) MSc. Maciej Dąbrowski (PSRA) Dr. Alina Dereszewska (PSRA) Dr. Katarzyna Krasowska (PSRA) Others </vt:lpstr>
      <vt:lpstr>WELCOME TO ESREL 2024      and  Post ESREL 2024 Workshop in CRACOW  23-30 June 2024  Krzysztof Kołowrocki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2022-08-08T12:27:47Z</dcterms:created>
  <dcterms:modified xsi:type="dcterms:W3CDTF">2023-07-25T04:20:24Z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